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61" r:id="rId6"/>
    <p:sldId id="277" r:id="rId7"/>
    <p:sldId id="291" r:id="rId8"/>
    <p:sldId id="290" r:id="rId9"/>
    <p:sldId id="284" r:id="rId10"/>
    <p:sldId id="262" r:id="rId11"/>
  </p:sldIdLst>
  <p:sldSz cx="12192000" cy="6858000"/>
  <p:notesSz cx="6858000" cy="9144000"/>
  <p:embeddedFontLst>
    <p:embeddedFont>
      <p:font typeface="Clash Display" panose="020B0604020202020204" charset="0"/>
      <p:regular r:id="rId13"/>
      <p:bold r:id="rId14"/>
    </p:embeddedFont>
    <p:embeddedFont>
      <p:font typeface="Clash Display Medium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F34"/>
    <a:srgbClr val="4FB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27C71-720F-4C94-B9A0-A6A9F6B81D6F}" v="1" dt="2025-07-22T14:57:28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3"/>
    <p:restoredTop sz="86404"/>
  </p:normalViewPr>
  <p:slideViewPr>
    <p:cSldViewPr snapToGrid="0">
      <p:cViewPr varScale="1">
        <p:scale>
          <a:sx n="71" d="100"/>
          <a:sy n="71" d="100"/>
        </p:scale>
        <p:origin x="23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nart Tayali" userId="a2b32b97-89ac-43dc-b23f-30a77ef9505d" providerId="ADAL" clId="{1B327C71-720F-4C94-B9A0-A6A9F6B81D6F}"/>
    <pc:docChg chg="addSld delSld modSld">
      <pc:chgData name="Esnart Tayali" userId="a2b32b97-89ac-43dc-b23f-30a77ef9505d" providerId="ADAL" clId="{1B327C71-720F-4C94-B9A0-A6A9F6B81D6F}" dt="2025-07-22T14:57:28.400" v="1"/>
      <pc:docMkLst>
        <pc:docMk/>
      </pc:docMkLst>
      <pc:sldChg chg="add">
        <pc:chgData name="Esnart Tayali" userId="a2b32b97-89ac-43dc-b23f-30a77ef9505d" providerId="ADAL" clId="{1B327C71-720F-4C94-B9A0-A6A9F6B81D6F}" dt="2025-07-22T14:57:28.400" v="1"/>
        <pc:sldMkLst>
          <pc:docMk/>
          <pc:sldMk cId="1602702151" sldId="277"/>
        </pc:sldMkLst>
      </pc:sldChg>
      <pc:sldChg chg="del">
        <pc:chgData name="Esnart Tayali" userId="a2b32b97-89ac-43dc-b23f-30a77ef9505d" providerId="ADAL" clId="{1B327C71-720F-4C94-B9A0-A6A9F6B81D6F}" dt="2025-07-22T14:55:41.829" v="0" actId="47"/>
        <pc:sldMkLst>
          <pc:docMk/>
          <pc:sldMk cId="631630485" sldId="285"/>
        </pc:sldMkLst>
      </pc:sldChg>
    </pc:docChg>
  </pc:docChgLst>
</pc:chgInfo>
</file>

<file path=ppt/media/image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83D5C-94B4-8240-A09B-0F3DC9CAF279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EDD7C-BBA9-784C-9AEE-51BD32275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49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595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59615-EBA9-91B6-2094-2AC4F0DFE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458D92-164A-2BFB-46C5-239703F3B3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06858F-7CA8-4576-3BA2-FF9B45139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28602-9AF9-1AB2-633E-25B27D6110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699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2ECB7-5338-F2AB-E0FE-9CBC6BF92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9B8171-AB82-28D0-67C6-2C3DA3DD24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82C24D-DA71-49F5-A393-CD33415AE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42AF1-6C9D-71C6-3F44-07908EE48D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8917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DEDD7C-BBA9-784C-9AEE-51BD322755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764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DEDD7C-BBA9-784C-9AEE-51BD322755F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6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73BC-D9DD-F194-4FD4-35CE14FFE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EB1E5-2281-8556-6D31-817F9DDCC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1C38A-1BEF-01F2-8CB2-B89281FE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0691-3DE6-D50F-D667-4794B3BC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F150-D320-57C3-AAFC-EA5F1AF9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5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F3D1-80CC-E24C-958D-0682491A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DFAFB-5120-EDAB-4F6D-6AB86CA80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5AAE-59D1-4C1A-E883-C9358781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C0693-8F55-1979-D6E6-646E30AB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48A95-7F23-FD5A-4C6A-CB6BAD67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2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BDACBB-E331-C796-4491-A9481F5E4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9E35-9B8C-4DAA-A735-86BBF74C3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5F6CE-7599-F176-2E29-273D01FC68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37DA-4C58-32EE-130C-BEA5FE0F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24608-9256-DC1C-75F8-BC55DFB7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BC6C-52E1-957F-2D89-EA32C18F9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D7766-5A04-03B8-21C7-A75D1548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94707-DA57-A562-64F0-C7231B70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05340-9996-B6CE-4862-57AB8A0C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5B36B-98E8-7C24-720B-C1C01C29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042E-54B4-54F3-0E27-1580A1C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CFFB4-2390-72E4-EA40-D28EE958C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9F7F0-2A08-A6AB-C070-2BB10394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627D-2BB8-9898-A742-BA7B9BDE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C000-5B49-1473-DF60-CF0DFDD7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4750-C429-36D8-2C2F-122110E82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9882-9F51-C052-8944-3658294CF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F8EDA-199D-1DE2-C91E-212A90694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497DD-35ED-0A79-733E-13C791C1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F2218-5C4B-FC83-986A-783F770A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1389-1F25-01FD-22C0-CA632C75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3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59C4-AAB6-6931-4715-58D34DF8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12E09-A8BF-DB3F-5624-9C0F9320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55647-CD01-6BD6-2A08-67C89C9AA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D45FF-EA75-72FE-B12E-31711879A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C2BC6-713E-EFA2-E68C-0FB35D4C5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48A0C-F0BB-FC20-EB4B-BA1611BF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2FF5F-3827-32FA-A970-A81E68F4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A6DD4-BA94-3F5F-BA33-72C9FC38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4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0C8AE-F3DD-548C-9637-78CBD819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1BDEB-9165-D05A-4A8D-2D3F3EEC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9D1950-33EC-4A3B-6659-C405D926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29AF2-A355-2A80-6650-7545E1C2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AD03-743C-E608-0782-768AE88A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036DB-E927-D85B-3296-B605A6D3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B2A7-F153-0A6B-BDBC-0FD25190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5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7913-53CE-13FA-D1C7-1E9679C1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57C38-185D-54CA-8977-DE1070CF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11FB8-2E3C-68FF-2E20-805E36225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588E-73C3-1756-6E4C-8C9028AE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30D8C-3E02-C176-72AF-A7A68230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272FF-40BE-31B4-FADA-552AC6EB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2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E2B7-3E5A-320A-05F8-EBC7E8319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C01D-4B51-8308-8E62-AC40AF0A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D8DA9-DA04-C7C7-C09C-5B05F08A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7D245-79F4-60DF-D06D-2F1B504F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D0BADF-6E5E-AA48-BEC3-845095CAA91C}" type="datetimeFigureOut">
              <a:rPr lang="en-US" smtClean="0"/>
              <a:t>7/22/2025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0C856-6411-2E31-C411-3EBC6491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58E91-8C0A-E251-93E7-DE7FD36D3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0D138C-1119-0B4E-9633-053F1791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916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C30CE2D5-3261-A960-C26C-3314BEEC69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in Header">
            <a:extLst>
              <a:ext uri="{FF2B5EF4-FFF2-40B4-BE49-F238E27FC236}">
                <a16:creationId xmlns:a16="http://schemas.microsoft.com/office/drawing/2014/main" id="{E901B3A1-1276-9FF2-9A2B-048D986A828E}"/>
              </a:ext>
            </a:extLst>
          </p:cNvPr>
          <p:cNvSpPr txBox="1"/>
          <p:nvPr/>
        </p:nvSpPr>
        <p:spPr>
          <a:xfrm>
            <a:off x="1715589" y="649480"/>
            <a:ext cx="6261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rgbClr val="141F34"/>
                </a:solidFill>
                <a:latin typeface="Clash Display Medium" pitchFamily="2" charset="0"/>
              </a:rPr>
              <a:t>BUS7C3 International Organiational Branding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075DC114-7C7E-AD6B-2947-9160C3AF7658}"/>
              </a:ext>
            </a:extLst>
          </p:cNvPr>
          <p:cNvSpPr txBox="1">
            <a:spLocks/>
          </p:cNvSpPr>
          <p:nvPr/>
        </p:nvSpPr>
        <p:spPr>
          <a:xfrm>
            <a:off x="1632462" y="3837672"/>
            <a:ext cx="4723733" cy="1533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Tutorial 3 -</a:t>
            </a:r>
            <a:r>
              <a:rPr kumimoji="0" lang="en-GB" sz="2800" b="0" i="0" u="none" strike="noStrike" kern="2000" cap="none" spc="-150" normalizeH="0" baseline="0" noProof="0" dirty="0">
                <a:ln>
                  <a:noFill/>
                </a:ln>
                <a:solidFill>
                  <a:srgbClr val="141F34"/>
                </a:solidFill>
                <a:effectLst/>
                <a:uLnTx/>
                <a:uFillTx/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Writing a High-Impact Strategic White Paper. </a:t>
            </a:r>
            <a:endParaRPr kumimoji="0" lang="en-US" sz="2800" b="0" i="0" u="none" strike="noStrike" kern="2000" cap="none" spc="-150" normalizeH="0" baseline="0" noProof="0" dirty="0">
              <a:ln>
                <a:noFill/>
              </a:ln>
              <a:solidFill>
                <a:srgbClr val="141F34"/>
              </a:solidFill>
              <a:effectLst/>
              <a:uLnTx/>
              <a:uFillTx/>
              <a:latin typeface="Clash Display" pitchFamily="2" charset="0"/>
              <a:ea typeface="Inter V Medium" panose="02000503000000020004" pitchFamily="2" charset="0"/>
              <a:cs typeface="Inter V Medium" panose="02000503000000020004" pitchFamily="2" charset="0"/>
            </a:endParaRPr>
          </a:p>
        </p:txBody>
      </p:sp>
      <p:pic>
        <p:nvPicPr>
          <p:cNvPr id="11" name="Picture 10" descr="Orange asbract">
            <a:extLst>
              <a:ext uri="{FF2B5EF4-FFF2-40B4-BE49-F238E27FC236}">
                <a16:creationId xmlns:a16="http://schemas.microsoft.com/office/drawing/2014/main" id="{06B4EA1F-89B8-674E-9B9F-CE90A8D56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12" name="Picture 11" descr="Orange tall tower">
            <a:extLst>
              <a:ext uri="{FF2B5EF4-FFF2-40B4-BE49-F238E27FC236}">
                <a16:creationId xmlns:a16="http://schemas.microsoft.com/office/drawing/2014/main" id="{2ADC2D9A-2048-354E-A399-F1AE3981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D51EDC99-FB8F-E28A-2A3E-6ABFE8665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2" name="White Large Logo" descr="White Wrexham University logo">
            <a:extLst>
              <a:ext uri="{FF2B5EF4-FFF2-40B4-BE49-F238E27FC236}">
                <a16:creationId xmlns:a16="http://schemas.microsoft.com/office/drawing/2014/main" id="{7BBD8E66-F319-5E22-5289-BE85DF184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19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black"/>
                </a:solidFill>
                <a:latin typeface="Calibri" panose="020F0502020204030204"/>
              </a:rPr>
              <a:t>Explain the purpose and structure of a strategic white paper.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black"/>
                </a:solidFill>
                <a:latin typeface="Calibri" panose="020F0502020204030204"/>
              </a:rPr>
              <a:t>Explore critical branding insights within international organisations.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black"/>
                </a:solidFill>
                <a:latin typeface="Calibri" panose="020F0502020204030204"/>
              </a:rPr>
              <a:t>Guide students on integrating research, data analysis, and strategic recommendations.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408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E8F5583-0443-B24D-0A88-0EFFEA769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Strategic White Paper: The Value of Branding in International Organisations (2000 words)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3692064-A577-9EDD-B600-82CD1033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White Paper – including relevant data analysis –</a:t>
            </a:r>
            <a:endParaRPr lang="en-GB" sz="1800" dirty="0">
              <a:solidFill>
                <a:srgbClr val="000000"/>
              </a:solidFill>
              <a:latin typeface="Calibri body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This is a strategic white paper on international organisational branding – the corporate tool used as a promotional tool by means of advertising and unique design – what is it, what it means, what it does.  </a:t>
            </a:r>
            <a:r>
              <a:rPr lang="en-GB" sz="1800" b="1" u="sng" dirty="0">
                <a:solidFill>
                  <a:srgbClr val="FF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Do not write a strategic white paper on a company brand</a:t>
            </a:r>
            <a:r>
              <a:rPr lang="en-GB" sz="1800" b="1" dirty="0">
                <a:solidFill>
                  <a:srgbClr val="00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 - you will not pass the assignment.</a:t>
            </a:r>
            <a:endParaRPr lang="en-GB" sz="1800" b="1" dirty="0">
              <a:solidFill>
                <a:srgbClr val="000000"/>
              </a:solidFill>
              <a:latin typeface="Calibri body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solidFill>
                  <a:srgbClr val="00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Produce a Strategic White Paper that critically evaluates the value of branding within international organisations. This white paper will offer data-driven insights, incorporate contemporary literature, and provide strategic recommendations for branding effectiveness.</a:t>
            </a:r>
            <a:endParaRPr lang="en-GB" sz="1800" dirty="0">
              <a:solidFill>
                <a:srgbClr val="000000"/>
              </a:solidFill>
              <a:latin typeface="Calibri body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dirty="0">
                <a:solidFill>
                  <a:srgbClr val="000000"/>
                </a:solidFill>
                <a:effectLst/>
                <a:latin typeface="Calibri body"/>
                <a:ea typeface="Calibri" panose="020F0502020204030204" pitchFamily="34" charset="0"/>
                <a:cs typeface="Calibri" panose="020F0502020204030204" pitchFamily="34" charset="0"/>
              </a:rPr>
              <a:t>This industry-style document will reflect the kind of critical branding analysis expected in corporate strategy, consulting, and marketing roles.</a:t>
            </a:r>
            <a:endParaRPr lang="en-GB" sz="1800" dirty="0">
              <a:solidFill>
                <a:srgbClr val="000000"/>
              </a:solidFill>
              <a:effectLst/>
              <a:latin typeface="Calibri body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702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3CB82-1D9D-B1DF-1F08-9D36D6D48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BF67256B-71FE-231E-0DEC-E990CE7757A8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147A753F-CE8D-638B-722B-ECDA32D88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CA0A3211-C38C-1C87-DBE6-A408105D2F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9D9C5BB3-0A47-8565-8EE6-BE2F59772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8FCECA3-3A93-8FA6-475C-41583DD14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b="1" dirty="0"/>
              <a:t>Understanding the Strategic White Paper Format (5 min)</a:t>
            </a:r>
          </a:p>
          <a:p>
            <a:r>
              <a:rPr lang="en-GB" sz="2400" dirty="0"/>
              <a:t>What a white paper is and how it differs from a traditional academic report.</a:t>
            </a:r>
          </a:p>
          <a:p>
            <a:r>
              <a:rPr lang="en-GB" sz="2400" dirty="0"/>
              <a:t>The professional, business-oriented writing style.</a:t>
            </a:r>
          </a:p>
          <a:p>
            <a:pPr marL="0" indent="0">
              <a:buNone/>
            </a:pPr>
            <a:r>
              <a:rPr lang="en-GB" sz="2400" b="1" dirty="0"/>
              <a:t>Breaking Down Each Section (5 min)</a:t>
            </a:r>
          </a:p>
          <a:p>
            <a:pPr marL="0" indent="0">
              <a:buNone/>
            </a:pPr>
            <a:r>
              <a:rPr lang="en-GB" sz="2400" dirty="0"/>
              <a:t>Executive Summary: Summarising key insights.</a:t>
            </a:r>
          </a:p>
          <a:p>
            <a:r>
              <a:rPr lang="en-GB" sz="2400" dirty="0"/>
              <a:t>Branding as a Strategic Asset: Positioning branding within an organisation.</a:t>
            </a:r>
          </a:p>
          <a:p>
            <a:r>
              <a:rPr lang="en-GB" sz="2400" dirty="0"/>
              <a:t>Branding Across Business Functions: The role in marketing, HR, and sustainability.</a:t>
            </a:r>
          </a:p>
          <a:p>
            <a:r>
              <a:rPr lang="en-GB" sz="2400" dirty="0"/>
              <a:t>Global Challenges &amp; Risks: Identifying barriers and proposing solutions.</a:t>
            </a:r>
          </a:p>
          <a:p>
            <a:r>
              <a:rPr lang="en-GB" sz="2400" dirty="0"/>
              <a:t>Future Trends &amp; Strategic Recommendations: Anticipating branding evolution.</a:t>
            </a:r>
          </a:p>
        </p:txBody>
      </p:sp>
    </p:spTree>
    <p:extLst>
      <p:ext uri="{BB962C8B-B14F-4D97-AF65-F5344CB8AC3E}">
        <p14:creationId xmlns:p14="http://schemas.microsoft.com/office/powerpoint/2010/main" val="1672349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590E6-DD8A-45E0-B8AB-A29B5993C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40E46124-973B-CE3E-47DB-E0EECD3F6BC6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D6CFB152-3938-C0A7-ED21-1DE2868CC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4F30E298-2ABD-2ED3-9838-3121AECED7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69CA597B-40B4-3CB3-FACD-07EC7105B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1F62768-7F23-E736-C8E2-81152EB58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Using Data &amp; Literature Effectively (5 min)</a:t>
            </a:r>
          </a:p>
          <a:p>
            <a:r>
              <a:rPr lang="en-GB" dirty="0"/>
              <a:t>How to incorporate academic sources, market reports, and statistics.</a:t>
            </a:r>
          </a:p>
          <a:p>
            <a:r>
              <a:rPr lang="en-GB" dirty="0"/>
              <a:t>Example: Using branding trends from Deloitte, McKinsey, or academic journals.</a:t>
            </a:r>
          </a:p>
          <a:p>
            <a:pPr marL="0" indent="0">
              <a:buNone/>
            </a:pPr>
            <a:r>
              <a:rPr lang="en-GB" b="1" dirty="0"/>
              <a:t>Common Writing Mistakes &amp; Best Practices (5 min)</a:t>
            </a:r>
          </a:p>
          <a:p>
            <a:r>
              <a:rPr lang="en-GB" dirty="0"/>
              <a:t>Avoiding excessive company case studies (focus on industry-wide analysis).</a:t>
            </a:r>
          </a:p>
          <a:p>
            <a:r>
              <a:rPr lang="en-GB" dirty="0"/>
              <a:t>Writing in a persuasive, analytical style rather than descriptive.</a:t>
            </a:r>
          </a:p>
          <a:p>
            <a:r>
              <a:rPr lang="en-GB" dirty="0"/>
              <a:t>Keeping recommendations practical and actionable.</a:t>
            </a:r>
          </a:p>
        </p:txBody>
      </p:sp>
    </p:spTree>
    <p:extLst>
      <p:ext uri="{BB962C8B-B14F-4D97-AF65-F5344CB8AC3E}">
        <p14:creationId xmlns:p14="http://schemas.microsoft.com/office/powerpoint/2010/main" val="188167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A057C47D-3BC5-4D63-797F-B2600111FE62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Small White Logo" descr="Small WU logo">
            <a:extLst>
              <a:ext uri="{FF2B5EF4-FFF2-40B4-BE49-F238E27FC236}">
                <a16:creationId xmlns:a16="http://schemas.microsoft.com/office/drawing/2014/main" id="{67D4348E-3467-AFD9-7B49-FC071FCE4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  <p:pic>
        <p:nvPicPr>
          <p:cNvPr id="10" name="Picture 9" descr="short orange tower">
            <a:extLst>
              <a:ext uri="{FF2B5EF4-FFF2-40B4-BE49-F238E27FC236}">
                <a16:creationId xmlns:a16="http://schemas.microsoft.com/office/drawing/2014/main" id="{EFDBAD53-7DD1-DB4C-BE8F-3A194D506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3C4968-C146-A71F-174E-3435C8330A86}"/>
              </a:ext>
            </a:extLst>
          </p:cNvPr>
          <p:cNvSpPr txBox="1"/>
          <p:nvPr/>
        </p:nvSpPr>
        <p:spPr>
          <a:xfrm>
            <a:off x="3086100" y="2535382"/>
            <a:ext cx="60641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dirty="0"/>
              <a:t>You have 20-25 Minutes and then you feedback your answers to the class.</a:t>
            </a:r>
          </a:p>
        </p:txBody>
      </p:sp>
    </p:spTree>
    <p:extLst>
      <p:ext uri="{BB962C8B-B14F-4D97-AF65-F5344CB8AC3E}">
        <p14:creationId xmlns:p14="http://schemas.microsoft.com/office/powerpoint/2010/main" val="2589102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Navy background">
            <a:extLst>
              <a:ext uri="{FF2B5EF4-FFF2-40B4-BE49-F238E27FC236}">
                <a16:creationId xmlns:a16="http://schemas.microsoft.com/office/drawing/2014/main" id="{B97B31F7-AAC1-E0E4-B277-2E8C8CCCDB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A504AC-B11A-F9D1-73C7-0F29DE735EF1}"/>
              </a:ext>
            </a:extLst>
          </p:cNvPr>
          <p:cNvSpPr txBox="1"/>
          <p:nvPr/>
        </p:nvSpPr>
        <p:spPr>
          <a:xfrm>
            <a:off x="496389" y="2171357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CD2A-FEF3-1F38-D057-1042EF95EE7B}"/>
              </a:ext>
            </a:extLst>
          </p:cNvPr>
          <p:cNvSpPr txBox="1"/>
          <p:nvPr/>
        </p:nvSpPr>
        <p:spPr>
          <a:xfrm>
            <a:off x="496389" y="472240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pic>
        <p:nvPicPr>
          <p:cNvPr id="4" name="Picture 3" descr="White logo">
            <a:extLst>
              <a:ext uri="{FF2B5EF4-FFF2-40B4-BE49-F238E27FC236}">
                <a16:creationId xmlns:a16="http://schemas.microsoft.com/office/drawing/2014/main" id="{1BDE87CF-2929-847B-B5A6-732BD0DFE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pic>
        <p:nvPicPr>
          <p:cNvPr id="20" name="Picture 19" descr="Orange background shape">
            <a:extLst>
              <a:ext uri="{FF2B5EF4-FFF2-40B4-BE49-F238E27FC236}">
                <a16:creationId xmlns:a16="http://schemas.microsoft.com/office/drawing/2014/main" id="{3D9D99E2-337E-1897-B514-9B7D4C194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24" name="Picture 23" descr="Group of students hanging around">
            <a:extLst>
              <a:ext uri="{FF2B5EF4-FFF2-40B4-BE49-F238E27FC236}">
                <a16:creationId xmlns:a16="http://schemas.microsoft.com/office/drawing/2014/main" id="{B884182A-88FE-0CF9-1C3D-FC440FAA0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628" y="1124150"/>
            <a:ext cx="8578890" cy="57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7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77D17EB858E4BB4FFA17E28B4173A" ma:contentTypeVersion="4" ma:contentTypeDescription="Create a new document." ma:contentTypeScope="" ma:versionID="cfc523aa3dec3be3ef62be456793b544">
  <xsd:schema xmlns:xsd="http://www.w3.org/2001/XMLSchema" xmlns:xs="http://www.w3.org/2001/XMLSchema" xmlns:p="http://schemas.microsoft.com/office/2006/metadata/properties" xmlns:ns2="5418a382-16e9-4b6e-9216-45c260aed3cc" targetNamespace="http://schemas.microsoft.com/office/2006/metadata/properties" ma:root="true" ma:fieldsID="1df7e6edaa7e62b3618a0805b8d257bc" ns2:_="">
    <xsd:import namespace="5418a382-16e9-4b6e-9216-45c260aed3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8a382-16e9-4b6e-9216-45c260aed3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CEAA76A-9DEF-4783-9B7B-6AC37EEA28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18a382-16e9-4b6e-9216-45c260aed3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88895D-50F9-4F26-ADDD-C9E074EF74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21867B-1F2B-4403-8082-1B25E9C7B9D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383</Words>
  <Application>Microsoft Office PowerPoint</Application>
  <PresentationFormat>Widescreen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Clash Display Medium</vt:lpstr>
      <vt:lpstr>Clash Display</vt:lpstr>
      <vt:lpstr>Arial</vt:lpstr>
      <vt:lpstr>Calibri body</vt:lpstr>
      <vt:lpstr>Office Theme</vt:lpstr>
      <vt:lpstr>PowerPoint Presentation</vt:lpstr>
      <vt:lpstr>Objectives</vt:lpstr>
      <vt:lpstr>Strategic White Paper: The Value of Branding in International Organisations (2000 words)</vt:lpstr>
      <vt:lpstr>Structure</vt:lpstr>
      <vt:lpstr>Structure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2431</dc:creator>
  <cp:lastModifiedBy>Esnart Tayali</cp:lastModifiedBy>
  <cp:revision>34</cp:revision>
  <dcterms:created xsi:type="dcterms:W3CDTF">2023-04-21T12:16:35Z</dcterms:created>
  <dcterms:modified xsi:type="dcterms:W3CDTF">2025-07-22T14:57:39Z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0x010100A2B77D17EB858E4BB4FFA17E28B4173A</vt:lpwstr>
  </property>
</Properties>
</file>

<file path=docProps/thumbnail.jpeg>
</file>